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2" r:id="rId9"/>
    <p:sldId id="261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lear Sans Regular Bold" panose="020B0604020202020204" charset="0"/>
      <p:regular r:id="rId17"/>
    </p:embeddedFont>
    <p:embeddedFont>
      <p:font typeface="Comic Sans MS" panose="030F0702030302020204" pitchFamily="66" charset="0"/>
      <p:regular r:id="rId18"/>
      <p:bold r:id="rId19"/>
      <p:italic r:id="rId20"/>
      <p:boldItalic r:id="rId21"/>
    </p:embeddedFont>
    <p:embeddedFont>
      <p:font typeface="Garamond" panose="02020404030301010803" pitchFamily="18" charset="0"/>
      <p:regular r:id="rId22"/>
      <p:bold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5F"/>
    <a:srgbClr val="FF625F"/>
    <a:srgbClr val="461B49"/>
    <a:srgbClr val="A100FF"/>
    <a:srgbClr val="883C84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83" autoAdjust="0"/>
    <p:restoredTop sz="91250" autoAdjust="0"/>
  </p:normalViewPr>
  <p:slideViewPr>
    <p:cSldViewPr>
      <p:cViewPr varScale="1">
        <p:scale>
          <a:sx n="34" d="100"/>
          <a:sy n="34" d="100"/>
        </p:scale>
        <p:origin x="100" y="3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hyperlink" Target="mailto:maryamarauc5@gmail.com" TargetMode="Externa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F9DECC-3E38-45A6-B8E1-6AEA654C942D}"/>
              </a:ext>
            </a:extLst>
          </p:cNvPr>
          <p:cNvGrpSpPr/>
          <p:nvPr/>
        </p:nvGrpSpPr>
        <p:grpSpPr>
          <a:xfrm>
            <a:off x="6246370" y="0"/>
            <a:ext cx="12041630" cy="4610100"/>
            <a:chOff x="6246370" y="0"/>
            <a:chExt cx="12041630" cy="46101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F27235-D53A-4FEC-BBD9-912AE2239460}"/>
                </a:ext>
              </a:extLst>
            </p:cNvPr>
            <p:cNvSpPr/>
            <p:nvPr/>
          </p:nvSpPr>
          <p:spPr>
            <a:xfrm>
              <a:off x="12248969" y="14031"/>
              <a:ext cx="2754895" cy="343794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7A9C6C7-A3A1-468C-BFAF-9F4B6BED6036}"/>
                </a:ext>
              </a:extLst>
            </p:cNvPr>
            <p:cNvSpPr/>
            <p:nvPr/>
          </p:nvSpPr>
          <p:spPr>
            <a:xfrm>
              <a:off x="6246370" y="21226"/>
              <a:ext cx="2775283" cy="331213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EB0BC55-B3AC-4EB1-AF93-E0B6DEB8AFA4}"/>
                </a:ext>
              </a:extLst>
            </p:cNvPr>
            <p:cNvSpPr/>
            <p:nvPr/>
          </p:nvSpPr>
          <p:spPr>
            <a:xfrm>
              <a:off x="15220582" y="0"/>
              <a:ext cx="3067418" cy="46101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6FCFDB0-6222-44EA-B84D-D74198C8B252}"/>
                </a:ext>
              </a:extLst>
            </p:cNvPr>
            <p:cNvSpPr/>
            <p:nvPr/>
          </p:nvSpPr>
          <p:spPr>
            <a:xfrm>
              <a:off x="9249484" y="4846"/>
              <a:ext cx="2775283" cy="457441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906963F-F173-44C8-B0B3-101ABA240D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6" y="2400300"/>
            <a:ext cx="5613777" cy="5650267"/>
          </a:xfrm>
          <a:prstGeom prst="ellipse">
            <a:avLst/>
          </a:prstGeom>
          <a:ln w="63500" cap="rnd">
            <a:solidFill>
              <a:srgbClr val="FF625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C229454-F445-4AAB-9262-7BC905396E54}"/>
              </a:ext>
            </a:extLst>
          </p:cNvPr>
          <p:cNvSpPr txBox="1"/>
          <p:nvPr/>
        </p:nvSpPr>
        <p:spPr>
          <a:xfrm>
            <a:off x="5984337" y="5225433"/>
            <a:ext cx="1193054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Garamond" panose="02020404030301010803" pitchFamily="18" charset="0"/>
              </a:rPr>
              <a:t>Airbnb Market &amp; Real Estate Analysis</a:t>
            </a:r>
          </a:p>
          <a:p>
            <a:pPr algn="ctr"/>
            <a:br>
              <a:rPr lang="en-US" sz="5400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sz="5400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A Data-Driven Analysis of Key Markets</a:t>
            </a:r>
          </a:p>
          <a:p>
            <a:pPr algn="ctr"/>
            <a:endParaRPr lang="en-US" sz="54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50">
        <p15:prstTrans prst="peelOff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60007" y="-1359554"/>
            <a:ext cx="17268578" cy="228599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6907F2A-4185-4951-86FC-8EB8C2FFAEEE}"/>
              </a:ext>
            </a:extLst>
          </p:cNvPr>
          <p:cNvSpPr txBox="1"/>
          <p:nvPr/>
        </p:nvSpPr>
        <p:spPr>
          <a:xfrm>
            <a:off x="3400817" y="851812"/>
            <a:ext cx="1215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Comic Sans MS" panose="030F0702030302020204" pitchFamily="66" charset="0"/>
              </a:rPr>
              <a:t>About the Presenter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05C74A-6051-4969-BFFC-9C5B48931D2D}"/>
              </a:ext>
            </a:extLst>
          </p:cNvPr>
          <p:cNvSpPr txBox="1"/>
          <p:nvPr/>
        </p:nvSpPr>
        <p:spPr>
          <a:xfrm>
            <a:off x="353597" y="1826756"/>
            <a:ext cx="1601554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Name: </a:t>
            </a: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Mary Uchechi Mbadiwe</a:t>
            </a:r>
          </a:p>
          <a:p>
            <a:endParaRPr lang="en-US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Role: </a:t>
            </a: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Junior Data Analyst &amp; Educator</a:t>
            </a:r>
          </a:p>
          <a:p>
            <a:b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Background: </a:t>
            </a: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A Mathematics graduate with a strong passion for turning data into actionable insights. Currently advancing in data analysis and visualization, with experience in education and digital content creation.</a:t>
            </a:r>
          </a:p>
          <a:p>
            <a:b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Expertise: </a:t>
            </a: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Microsoft Excel, SQL, Power BI, Data Visualization, and Educational Content Strategy.</a:t>
            </a:r>
            <a:b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Contact:</a:t>
            </a:r>
            <a:b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FF5A5F"/>
                </a:solidFill>
                <a:latin typeface="Comic Sans MS" panose="030F0702030302020204" pitchFamily="66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maryamarauc5@gmail.com</a:t>
            </a:r>
            <a:br>
              <a:rPr lang="en-US" sz="3600" dirty="0">
                <a:solidFill>
                  <a:srgbClr val="FF5A5F"/>
                </a:solidFill>
                <a:latin typeface="Comic Sans MS" panose="030F0702030302020204" pitchFamily="66" charset="0"/>
              </a:rPr>
            </a:br>
            <a:b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FF5A5F"/>
                </a:solidFill>
                <a:latin typeface="Comic Sans MS" panose="030F0702030302020204" pitchFamily="66" charset="0"/>
              </a:rPr>
              <a:t>https://www.linkedin.com/in/mary-mbadiwe/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A7BBB-EBDE-441E-B1A0-5AB0ACC29BD2}"/>
              </a:ext>
            </a:extLst>
          </p:cNvPr>
          <p:cNvGrpSpPr/>
          <p:nvPr/>
        </p:nvGrpSpPr>
        <p:grpSpPr>
          <a:xfrm>
            <a:off x="14354841" y="6663987"/>
            <a:ext cx="3895059" cy="3588316"/>
            <a:chOff x="14354841" y="6663987"/>
            <a:chExt cx="3895059" cy="358831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14392941" y="6687234"/>
              <a:ext cx="3856959" cy="3565069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F19BCFB-D193-42F2-A227-70D43D06BE0B}"/>
                </a:ext>
              </a:extLst>
            </p:cNvPr>
            <p:cNvSpPr/>
            <p:nvPr/>
          </p:nvSpPr>
          <p:spPr>
            <a:xfrm>
              <a:off x="14354841" y="6663987"/>
              <a:ext cx="3730574" cy="3565069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635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9427" y="392717"/>
            <a:ext cx="9898373" cy="1232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spc="-80" dirty="0">
                <a:solidFill>
                  <a:schemeClr val="bg1"/>
                </a:solidFill>
                <a:latin typeface="Comic Sans MS" panose="030F0702030302020204" pitchFamily="66" charset="0"/>
              </a:rPr>
              <a:t>Today's 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570" y="2481988"/>
            <a:ext cx="15569629" cy="699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2660"/>
              </a:lnSpc>
              <a:buFont typeface="Wingdings" panose="05000000000000000000" pitchFamily="2" charset="2"/>
              <a:buChar char="Ø"/>
            </a:pPr>
            <a:r>
              <a:rPr lang="en-US" sz="5400" spc="-19" dirty="0">
                <a:solidFill>
                  <a:schemeClr val="bg1"/>
                </a:solidFill>
                <a:latin typeface="Comic Sans MS" panose="030F0702030302020204" pitchFamily="66" charset="0"/>
              </a:rPr>
              <a:t>Background &amp; Context</a:t>
            </a: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685800" indent="-685800">
              <a:lnSpc>
                <a:spcPts val="2660"/>
              </a:lnSpc>
              <a:buFont typeface="Wingdings" panose="05000000000000000000" pitchFamily="2" charset="2"/>
              <a:buChar char="Ø"/>
            </a:pPr>
            <a:r>
              <a:rPr lang="en-US" sz="5400" spc="-19" dirty="0">
                <a:solidFill>
                  <a:schemeClr val="bg1"/>
                </a:solidFill>
                <a:latin typeface="Comic Sans MS" panose="030F0702030302020204" pitchFamily="66" charset="0"/>
              </a:rPr>
              <a:t>Methodology/Data Overview</a:t>
            </a: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685800" indent="-685800">
              <a:lnSpc>
                <a:spcPts val="2660"/>
              </a:lnSpc>
              <a:buFont typeface="Wingdings" panose="05000000000000000000" pitchFamily="2" charset="2"/>
              <a:buChar char="Ø"/>
            </a:pPr>
            <a:r>
              <a:rPr lang="en-US" sz="5400" spc="-19" dirty="0">
                <a:solidFill>
                  <a:schemeClr val="bg1"/>
                </a:solidFill>
                <a:latin typeface="Comic Sans MS" panose="030F0702030302020204" pitchFamily="66" charset="0"/>
              </a:rPr>
              <a:t>Key Visuals/Performance snapshot</a:t>
            </a: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685800" indent="-685800">
              <a:lnSpc>
                <a:spcPts val="2660"/>
              </a:lnSpc>
              <a:buFont typeface="Wingdings" panose="05000000000000000000" pitchFamily="2" charset="2"/>
              <a:buChar char="Ø"/>
            </a:pPr>
            <a:r>
              <a:rPr lang="en-US" sz="5400" spc="-19" dirty="0">
                <a:solidFill>
                  <a:schemeClr val="bg1"/>
                </a:solidFill>
                <a:latin typeface="Comic Sans MS" panose="030F0702030302020204" pitchFamily="66" charset="0"/>
              </a:rPr>
              <a:t>Occupancy/Pricing Trends</a:t>
            </a: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685800" indent="-685800">
              <a:lnSpc>
                <a:spcPts val="2660"/>
              </a:lnSpc>
              <a:buFont typeface="Wingdings" panose="05000000000000000000" pitchFamily="2" charset="2"/>
              <a:buChar char="Ø"/>
            </a:pPr>
            <a:r>
              <a:rPr lang="en-US" sz="5400" spc="-19" dirty="0">
                <a:solidFill>
                  <a:schemeClr val="bg1"/>
                </a:solidFill>
                <a:latin typeface="Comic Sans MS" panose="030F0702030302020204" pitchFamily="66" charset="0"/>
              </a:rPr>
              <a:t>Insights</a:t>
            </a: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685800" indent="-685800">
              <a:lnSpc>
                <a:spcPts val="2660"/>
              </a:lnSpc>
              <a:buFont typeface="Wingdings" panose="05000000000000000000" pitchFamily="2" charset="2"/>
              <a:buChar char="Ø"/>
            </a:pPr>
            <a:r>
              <a:rPr lang="en-US" sz="5400" spc="-19" dirty="0">
                <a:solidFill>
                  <a:schemeClr val="bg1"/>
                </a:solidFill>
                <a:latin typeface="Comic Sans MS" panose="030F0702030302020204" pitchFamily="66" charset="0"/>
              </a:rPr>
              <a:t>Actionable Recommendations</a:t>
            </a: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685800" indent="-685800">
              <a:lnSpc>
                <a:spcPts val="2660"/>
              </a:lnSpc>
              <a:buFont typeface="Wingdings" panose="05000000000000000000" pitchFamily="2" charset="2"/>
              <a:buChar char="Ø"/>
            </a:pPr>
            <a:r>
              <a:rPr lang="en-US" sz="5400" spc="-19" dirty="0">
                <a:solidFill>
                  <a:schemeClr val="bg1"/>
                </a:solidFill>
                <a:latin typeface="Comic Sans MS" panose="030F0702030302020204" pitchFamily="66" charset="0"/>
              </a:rPr>
              <a:t>About the Presenter</a:t>
            </a:r>
          </a:p>
          <a:p>
            <a:pPr>
              <a:lnSpc>
                <a:spcPts val="2660"/>
              </a:lnSpc>
            </a:pPr>
            <a:endParaRPr lang="en-US" sz="5400" spc="-19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847325" y="170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F91960-7664-46D2-ABE9-FAD7C209EA26}"/>
              </a:ext>
            </a:extLst>
          </p:cNvPr>
          <p:cNvGrpSpPr/>
          <p:nvPr/>
        </p:nvGrpSpPr>
        <p:grpSpPr>
          <a:xfrm>
            <a:off x="13077598" y="3618176"/>
            <a:ext cx="3673131" cy="3397134"/>
            <a:chOff x="12803424" y="4905137"/>
            <a:chExt cx="3273136" cy="309564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13014106" y="4938327"/>
              <a:ext cx="3062454" cy="3062454"/>
              <a:chOff x="0" y="0"/>
              <a:chExt cx="6350000" cy="6350000"/>
            </a:xfrm>
            <a:solidFill>
              <a:srgbClr val="FF5A5F"/>
            </a:solidFill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C8BDED74-23D7-4EF4-9D95-D70E0847AA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03424" y="4905137"/>
              <a:ext cx="3062454" cy="3062454"/>
              <a:chOff x="0" y="0"/>
              <a:chExt cx="6350000" cy="6350000"/>
            </a:xfrm>
            <a:solidFill>
              <a:schemeClr val="bg1"/>
            </a:solidFill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C6484F3D-2A47-4BB4-9954-8CD9B2AB83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 w="31750"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0A9F09-8EEA-40B2-918F-8CE885262C74}"/>
              </a:ext>
            </a:extLst>
          </p:cNvPr>
          <p:cNvGrpSpPr/>
          <p:nvPr/>
        </p:nvGrpSpPr>
        <p:grpSpPr>
          <a:xfrm>
            <a:off x="11743136" y="8740833"/>
            <a:ext cx="3673131" cy="3397134"/>
            <a:chOff x="12803424" y="4905137"/>
            <a:chExt cx="3273136" cy="3095644"/>
          </a:xfrm>
        </p:grpSpPr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23D5E7AB-80E9-4A7F-8C13-83D0D2C822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014106" y="4938327"/>
              <a:ext cx="3062454" cy="3062454"/>
              <a:chOff x="0" y="0"/>
              <a:chExt cx="6350000" cy="6350000"/>
            </a:xfrm>
            <a:solidFill>
              <a:srgbClr val="FF5A5F"/>
            </a:solidFill>
          </p:grpSpPr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5E49EB38-A9BF-4955-A6AB-375FDC37192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DF9DAAEF-6B3A-48EE-9D07-9DDE8BE7D6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03424" y="4905137"/>
              <a:ext cx="3062454" cy="3062454"/>
              <a:chOff x="0" y="0"/>
              <a:chExt cx="6350000" cy="6350000"/>
            </a:xfrm>
            <a:solidFill>
              <a:schemeClr val="bg1"/>
            </a:solidFill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66EF7913-D816-41A0-B665-B28CE34C020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 w="31750"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536CCF-38B3-4598-8B1E-C7F6FBD5B761}"/>
              </a:ext>
            </a:extLst>
          </p:cNvPr>
          <p:cNvGrpSpPr/>
          <p:nvPr/>
        </p:nvGrpSpPr>
        <p:grpSpPr>
          <a:xfrm>
            <a:off x="14696848" y="-1582793"/>
            <a:ext cx="3673131" cy="3397134"/>
            <a:chOff x="12803424" y="4905137"/>
            <a:chExt cx="3273136" cy="3095644"/>
          </a:xfrm>
        </p:grpSpPr>
        <p:grpSp>
          <p:nvGrpSpPr>
            <p:cNvPr id="41" name="Group 10">
              <a:extLst>
                <a:ext uri="{FF2B5EF4-FFF2-40B4-BE49-F238E27FC236}">
                  <a16:creationId xmlns:a16="http://schemas.microsoft.com/office/drawing/2014/main" id="{C1D8BB60-FE2D-40D2-B89B-0581DE9034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014106" y="4938327"/>
              <a:ext cx="3062454" cy="3062454"/>
              <a:chOff x="0" y="0"/>
              <a:chExt cx="6350000" cy="6350000"/>
            </a:xfrm>
            <a:solidFill>
              <a:srgbClr val="FF5A5F"/>
            </a:solidFill>
          </p:grpSpPr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23473643-3D8C-42A0-96F1-85B435BCE4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  <p:grpSp>
          <p:nvGrpSpPr>
            <p:cNvPr id="42" name="Group 10">
              <a:extLst>
                <a:ext uri="{FF2B5EF4-FFF2-40B4-BE49-F238E27FC236}">
                  <a16:creationId xmlns:a16="http://schemas.microsoft.com/office/drawing/2014/main" id="{260441C1-C4CE-4945-96C4-EF5BA82161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03424" y="4905137"/>
              <a:ext cx="3062454" cy="3062454"/>
              <a:chOff x="0" y="0"/>
              <a:chExt cx="6350000" cy="6350000"/>
            </a:xfrm>
            <a:solidFill>
              <a:schemeClr val="bg1"/>
            </a:solidFill>
          </p:grpSpPr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2A777795-FBEE-45C3-A105-2A47F5919AF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 w="31750"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F7C76C8E-255F-40F8-AF62-00C0E98C5644}"/>
              </a:ext>
            </a:extLst>
          </p:cNvPr>
          <p:cNvSpPr txBox="1"/>
          <p:nvPr/>
        </p:nvSpPr>
        <p:spPr>
          <a:xfrm>
            <a:off x="1752600" y="266700"/>
            <a:ext cx="1341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omic Sans MS" panose="030F0702030302020204" pitchFamily="66" charset="0"/>
              </a:rPr>
              <a:t>Background and context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ABBCBA9-CBD6-4AB5-9C02-9B5805B1D06B}"/>
              </a:ext>
            </a:extLst>
          </p:cNvPr>
          <p:cNvCxnSpPr>
            <a:cxnSpLocks/>
          </p:cNvCxnSpPr>
          <p:nvPr/>
        </p:nvCxnSpPr>
        <p:spPr>
          <a:xfrm>
            <a:off x="1371600" y="2019300"/>
            <a:ext cx="14478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0C5B1DC2-D39D-44D6-801B-07A16BA3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52701"/>
            <a:ext cx="16383000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4400" b="1" dirty="0">
                <a:solidFill>
                  <a:schemeClr val="bg1"/>
                </a:solidFill>
                <a:latin typeface="Arial" panose="020B0604020202020204" pitchFamily="34" charset="0"/>
              </a:rPr>
              <a:t>Airbnb's Dominance:</a:t>
            </a:r>
            <a:r>
              <a:rPr lang="en-US" altLang="en-US" sz="4400" dirty="0">
                <a:solidFill>
                  <a:schemeClr val="bg1"/>
                </a:solidFill>
                <a:latin typeface="Arial" panose="020B0604020202020204" pitchFamily="34" charset="0"/>
              </a:rPr>
              <a:t> Airbnb has revolutionized the travel and hospitality industry, offering unique lodging experiences.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4400" b="1" dirty="0">
                <a:solidFill>
                  <a:schemeClr val="bg1"/>
                </a:solidFill>
                <a:latin typeface="Arial" panose="020B0604020202020204" pitchFamily="34" charset="0"/>
              </a:rPr>
              <a:t>Market Focus:</a:t>
            </a:r>
            <a:r>
              <a:rPr lang="en-US" altLang="en-US" sz="4400" dirty="0">
                <a:solidFill>
                  <a:schemeClr val="bg1"/>
                </a:solidFill>
                <a:latin typeface="Arial" panose="020B0604020202020204" pitchFamily="34" charset="0"/>
              </a:rPr>
              <a:t> This analysis focuses on key markets including </a:t>
            </a:r>
            <a:r>
              <a:rPr lang="en-US" altLang="en-US" sz="4400" b="1" dirty="0">
                <a:solidFill>
                  <a:schemeClr val="bg1"/>
                </a:solidFill>
                <a:latin typeface="Arial" panose="020B0604020202020204" pitchFamily="34" charset="0"/>
              </a:rPr>
              <a:t>Big Bear City, Big Bear Lake, Joshua Tree, and Yucca Valley.</a:t>
            </a:r>
            <a:r>
              <a:rPr lang="en-US" altLang="en-US" sz="4400" dirty="0">
                <a:solidFill>
                  <a:schemeClr val="bg1"/>
                </a:solidFill>
                <a:latin typeface="Arial" panose="020B0604020202020204" pitchFamily="34" charset="0"/>
              </a:rPr>
              <a:t> These areas exhibit significant vacation rental activity.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4400" b="1" dirty="0">
                <a:solidFill>
                  <a:schemeClr val="bg1"/>
                </a:solidFill>
                <a:latin typeface="Arial" panose="020B0604020202020204" pitchFamily="34" charset="0"/>
              </a:rPr>
              <a:t>Purpose:</a:t>
            </a:r>
            <a:r>
              <a:rPr lang="en-US" altLang="en-US" sz="4400" dirty="0">
                <a:solidFill>
                  <a:schemeClr val="bg1"/>
                </a:solidFill>
                <a:latin typeface="Arial" panose="020B0604020202020204" pitchFamily="34" charset="0"/>
              </a:rPr>
              <a:t> To present a comprehensive overview of Airbnb performance in these regions, identify trends, and provide actionable recommendations for stakeholders.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78612-C632-4146-9C56-8E23CBA081C2}"/>
              </a:ext>
            </a:extLst>
          </p:cNvPr>
          <p:cNvGrpSpPr/>
          <p:nvPr/>
        </p:nvGrpSpPr>
        <p:grpSpPr>
          <a:xfrm>
            <a:off x="14698834" y="-1342850"/>
            <a:ext cx="3673131" cy="3397134"/>
            <a:chOff x="12803424" y="4905137"/>
            <a:chExt cx="3273136" cy="3095644"/>
          </a:xfrm>
        </p:grpSpPr>
        <p:grpSp>
          <p:nvGrpSpPr>
            <p:cNvPr id="58" name="Group 10">
              <a:extLst>
                <a:ext uri="{FF2B5EF4-FFF2-40B4-BE49-F238E27FC236}">
                  <a16:creationId xmlns:a16="http://schemas.microsoft.com/office/drawing/2014/main" id="{6DA6163B-F75B-4CDD-B45A-3D81CB4F43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014106" y="4938327"/>
              <a:ext cx="3062454" cy="3062454"/>
              <a:chOff x="0" y="0"/>
              <a:chExt cx="6350000" cy="6350000"/>
            </a:xfrm>
            <a:solidFill>
              <a:srgbClr val="FF5A5F"/>
            </a:solidFill>
          </p:grpSpPr>
          <p:sp>
            <p:nvSpPr>
              <p:cNvPr id="61" name="Freeform 11">
                <a:extLst>
                  <a:ext uri="{FF2B5EF4-FFF2-40B4-BE49-F238E27FC236}">
                    <a16:creationId xmlns:a16="http://schemas.microsoft.com/office/drawing/2014/main" id="{B88481FD-1AE5-4F23-AD3E-93B00F0FBD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  <p:grpSp>
          <p:nvGrpSpPr>
            <p:cNvPr id="59" name="Group 10">
              <a:extLst>
                <a:ext uri="{FF2B5EF4-FFF2-40B4-BE49-F238E27FC236}">
                  <a16:creationId xmlns:a16="http://schemas.microsoft.com/office/drawing/2014/main" id="{397ED32E-4984-49A5-A5E4-E7E21C5BBB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03424" y="4905137"/>
              <a:ext cx="3062454" cy="3062454"/>
              <a:chOff x="0" y="0"/>
              <a:chExt cx="6350000" cy="6350000"/>
            </a:xfrm>
            <a:solidFill>
              <a:schemeClr val="bg1"/>
            </a:solidFill>
          </p:grpSpPr>
          <p:sp>
            <p:nvSpPr>
              <p:cNvPr id="60" name="Freeform 11">
                <a:extLst>
                  <a:ext uri="{FF2B5EF4-FFF2-40B4-BE49-F238E27FC236}">
                    <a16:creationId xmlns:a16="http://schemas.microsoft.com/office/drawing/2014/main" id="{A2A66199-556A-4429-874A-44DEA447A5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 w="31750"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85AC35E5-6F97-4DD4-B98A-8879DE291198}"/>
              </a:ext>
            </a:extLst>
          </p:cNvPr>
          <p:cNvGrpSpPr/>
          <p:nvPr/>
        </p:nvGrpSpPr>
        <p:grpSpPr>
          <a:xfrm>
            <a:off x="9762691" y="8365727"/>
            <a:ext cx="3673131" cy="3397134"/>
            <a:chOff x="12803424" y="4905137"/>
            <a:chExt cx="3273136" cy="3095644"/>
          </a:xfrm>
        </p:grpSpPr>
        <p:grpSp>
          <p:nvGrpSpPr>
            <p:cNvPr id="58" name="Group 10">
              <a:extLst>
                <a:ext uri="{FF2B5EF4-FFF2-40B4-BE49-F238E27FC236}">
                  <a16:creationId xmlns:a16="http://schemas.microsoft.com/office/drawing/2014/main" id="{B67257BD-3602-4196-9964-BFDAD9CD09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014106" y="4938327"/>
              <a:ext cx="3062454" cy="3062454"/>
              <a:chOff x="0" y="0"/>
              <a:chExt cx="6350000" cy="6350000"/>
            </a:xfrm>
            <a:solidFill>
              <a:srgbClr val="FF5A5F"/>
            </a:solidFill>
          </p:grpSpPr>
          <p:sp>
            <p:nvSpPr>
              <p:cNvPr id="61" name="Freeform 11">
                <a:extLst>
                  <a:ext uri="{FF2B5EF4-FFF2-40B4-BE49-F238E27FC236}">
                    <a16:creationId xmlns:a16="http://schemas.microsoft.com/office/drawing/2014/main" id="{1EE1D44D-8284-48F4-AA03-411C6E77930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  <p:grpSp>
          <p:nvGrpSpPr>
            <p:cNvPr id="59" name="Group 10">
              <a:extLst>
                <a:ext uri="{FF2B5EF4-FFF2-40B4-BE49-F238E27FC236}">
                  <a16:creationId xmlns:a16="http://schemas.microsoft.com/office/drawing/2014/main" id="{E0BF7F7D-46D5-4562-B2A8-4B740A903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03424" y="4905137"/>
              <a:ext cx="3062454" cy="3062454"/>
              <a:chOff x="0" y="0"/>
              <a:chExt cx="6350000" cy="6350000"/>
            </a:xfrm>
            <a:solidFill>
              <a:schemeClr val="bg1"/>
            </a:solidFill>
          </p:grpSpPr>
          <p:sp>
            <p:nvSpPr>
              <p:cNvPr id="60" name="Freeform 11">
                <a:extLst>
                  <a:ext uri="{FF2B5EF4-FFF2-40B4-BE49-F238E27FC236}">
                    <a16:creationId xmlns:a16="http://schemas.microsoft.com/office/drawing/2014/main" id="{45E3B019-3230-4106-9CB5-09CD939695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 w="31750"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2A5176C-D586-41CD-BC16-0E7A0CFCFC33}"/>
              </a:ext>
            </a:extLst>
          </p:cNvPr>
          <p:cNvGrpSpPr/>
          <p:nvPr/>
        </p:nvGrpSpPr>
        <p:grpSpPr>
          <a:xfrm>
            <a:off x="15163800" y="-1028700"/>
            <a:ext cx="3673131" cy="3397134"/>
            <a:chOff x="12803424" y="4905137"/>
            <a:chExt cx="3273136" cy="3095644"/>
          </a:xfrm>
        </p:grpSpPr>
        <p:grpSp>
          <p:nvGrpSpPr>
            <p:cNvPr id="52" name="Group 10">
              <a:extLst>
                <a:ext uri="{FF2B5EF4-FFF2-40B4-BE49-F238E27FC236}">
                  <a16:creationId xmlns:a16="http://schemas.microsoft.com/office/drawing/2014/main" id="{C9D6FF71-DA82-470F-A65E-825027BBC6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014106" y="4938327"/>
              <a:ext cx="3062454" cy="3062454"/>
              <a:chOff x="0" y="0"/>
              <a:chExt cx="6350000" cy="6350000"/>
            </a:xfrm>
            <a:solidFill>
              <a:srgbClr val="FF5A5F"/>
            </a:solidFill>
          </p:grpSpPr>
          <p:sp>
            <p:nvSpPr>
              <p:cNvPr id="55" name="Freeform 11">
                <a:extLst>
                  <a:ext uri="{FF2B5EF4-FFF2-40B4-BE49-F238E27FC236}">
                    <a16:creationId xmlns:a16="http://schemas.microsoft.com/office/drawing/2014/main" id="{8F40357A-C3A1-4324-A69D-892486DF70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  <p:grpSp>
          <p:nvGrpSpPr>
            <p:cNvPr id="53" name="Group 10">
              <a:extLst>
                <a:ext uri="{FF2B5EF4-FFF2-40B4-BE49-F238E27FC236}">
                  <a16:creationId xmlns:a16="http://schemas.microsoft.com/office/drawing/2014/main" id="{A53A4BB5-5EAD-4380-AB81-AAAA88D71B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03424" y="4905137"/>
              <a:ext cx="3062454" cy="3062454"/>
              <a:chOff x="0" y="0"/>
              <a:chExt cx="6350000" cy="6350000"/>
            </a:xfrm>
            <a:solidFill>
              <a:schemeClr val="bg1"/>
            </a:solidFill>
          </p:grpSpPr>
          <p:sp>
            <p:nvSpPr>
              <p:cNvPr id="54" name="Freeform 11">
                <a:extLst>
                  <a:ext uri="{FF2B5EF4-FFF2-40B4-BE49-F238E27FC236}">
                    <a16:creationId xmlns:a16="http://schemas.microsoft.com/office/drawing/2014/main" id="{DEE20130-CC10-4E9F-9847-0727C28D23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 w="31750"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</p:grpSp>
      <p:sp>
        <p:nvSpPr>
          <p:cNvPr id="6" name="AutoShape 6"/>
          <p:cNvSpPr/>
          <p:nvPr/>
        </p:nvSpPr>
        <p:spPr>
          <a:xfrm>
            <a:off x="-963647" y="0"/>
            <a:ext cx="7652392" cy="10287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895589" y="368185"/>
            <a:ext cx="136547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726153" y="4526639"/>
            <a:ext cx="5943542" cy="3617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spc="-80" dirty="0">
                <a:solidFill>
                  <a:srgbClr val="FFFFFF"/>
                </a:solidFill>
                <a:latin typeface="Comic Sans MS" panose="030F0702030302020204" pitchFamily="66" charset="0"/>
              </a:rPr>
              <a:t>Methodology/</a:t>
            </a:r>
          </a:p>
          <a:p>
            <a:pPr>
              <a:lnSpc>
                <a:spcPts val="9600"/>
              </a:lnSpc>
            </a:pPr>
            <a:r>
              <a:rPr lang="en-US" sz="7200" spc="-80" dirty="0">
                <a:solidFill>
                  <a:srgbClr val="FFFFFF"/>
                </a:solidFill>
                <a:latin typeface="Comic Sans MS" panose="030F0702030302020204" pitchFamily="66" charset="0"/>
              </a:rPr>
              <a:t>Data Overview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4485D-8A7C-463B-908D-0412397EEAED}"/>
              </a:ext>
            </a:extLst>
          </p:cNvPr>
          <p:cNvSpPr txBox="1"/>
          <p:nvPr/>
        </p:nvSpPr>
        <p:spPr>
          <a:xfrm>
            <a:off x="6688745" y="0"/>
            <a:ext cx="11599256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latin typeface="Comic Sans MS" panose="030F0702030302020204" pitchFamily="66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latin typeface="Comic Sans MS" panose="030F0702030302020204" pitchFamily="66" charset="0"/>
              </a:rPr>
              <a:t>Data Source:</a:t>
            </a:r>
            <a:r>
              <a:rPr lang="en-US" sz="3600" dirty="0">
                <a:latin typeface="Comic Sans MS" panose="030F0702030302020204" pitchFamily="66" charset="0"/>
              </a:rPr>
              <a:t> The analysis is based on aggregated Airbnb listing data from 2019 to 2022.</a:t>
            </a:r>
          </a:p>
          <a:p>
            <a:endParaRPr lang="en-US" sz="3600" dirty="0">
              <a:latin typeface="Comic Sans MS" panose="030F0702030302020204" pitchFamily="66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latin typeface="Comic Sans MS" panose="030F0702030302020204" pitchFamily="66" charset="0"/>
              </a:rPr>
              <a:t>Key Metrics Analyzed:</a:t>
            </a:r>
          </a:p>
          <a:p>
            <a:endParaRPr lang="en-US" sz="3600" dirty="0"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omic Sans MS" panose="030F0702030302020204" pitchFamily="66" charset="0"/>
              </a:rPr>
              <a:t>Revenue:</a:t>
            </a:r>
            <a:r>
              <a:rPr lang="en-US" sz="3600" dirty="0">
                <a:latin typeface="Comic Sans MS" panose="030F0702030302020204" pitchFamily="66" charset="0"/>
              </a:rPr>
              <a:t> Total Revenue, </a:t>
            </a:r>
            <a:r>
              <a:rPr lang="en-US" sz="3600" dirty="0" err="1">
                <a:latin typeface="Comic Sans MS" panose="030F0702030302020204" pitchFamily="66" charset="0"/>
              </a:rPr>
              <a:t>RevPAL</a:t>
            </a:r>
            <a:r>
              <a:rPr lang="en-US" sz="3600" dirty="0">
                <a:latin typeface="Comic Sans MS" panose="030F0702030302020204" pitchFamily="66" charset="0"/>
              </a:rPr>
              <a:t> (Revenue Per Available Listing)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omic Sans MS" panose="030F0702030302020204" pitchFamily="66" charset="0"/>
              </a:rPr>
              <a:t>Occupancy:</a:t>
            </a:r>
            <a:r>
              <a:rPr lang="en-US" sz="3600" dirty="0">
                <a:latin typeface="Comic Sans MS" panose="030F0702030302020204" pitchFamily="66" charset="0"/>
              </a:rPr>
              <a:t> Average Occupancy Rate, Occupancy by Season/Month/City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omic Sans MS" panose="030F0702030302020204" pitchFamily="66" charset="0"/>
              </a:rPr>
              <a:t>Pricing:</a:t>
            </a:r>
            <a:r>
              <a:rPr lang="en-US" sz="3600" dirty="0">
                <a:latin typeface="Comic Sans MS" panose="030F0702030302020204" pitchFamily="66" charset="0"/>
              </a:rPr>
              <a:t> Nightly Rates, Yearly Price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omic Sans MS" panose="030F0702030302020204" pitchFamily="66" charset="0"/>
              </a:rPr>
              <a:t>Amenities:</a:t>
            </a:r>
            <a:r>
              <a:rPr lang="en-US" sz="3600" dirty="0">
                <a:latin typeface="Comic Sans MS" panose="030F0702030302020204" pitchFamily="66" charset="0"/>
              </a:rPr>
              <a:t> Impact of amenities like hot tubs and pools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Comic Sans MS" panose="030F0702030302020204" pitchFamily="66" charset="0"/>
              </a:rPr>
              <a:t>Host Types:</a:t>
            </a:r>
            <a:r>
              <a:rPr lang="en-US" sz="3600" dirty="0">
                <a:latin typeface="Comic Sans MS" panose="030F0702030302020204" pitchFamily="66" charset="0"/>
              </a:rPr>
              <a:t> Performance of 2-5 Units, Professionals, and Single Owners.</a:t>
            </a:r>
          </a:p>
          <a:p>
            <a:pPr lvl="1"/>
            <a:endParaRPr lang="en-US" sz="3600" dirty="0">
              <a:latin typeface="Comic Sans MS" panose="030F0702030302020204" pitchFamily="66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latin typeface="Comic Sans MS" panose="030F0702030302020204" pitchFamily="66" charset="0"/>
              </a:rPr>
              <a:t>Tools:</a:t>
            </a:r>
            <a:r>
              <a:rPr lang="en-US" sz="3600" dirty="0">
                <a:latin typeface="Comic Sans MS" panose="030F0702030302020204" pitchFamily="66" charset="0"/>
              </a:rPr>
              <a:t> Data visualization dashboards.</a:t>
            </a:r>
          </a:p>
          <a:p>
            <a:endParaRPr lang="en-US" sz="3600" dirty="0">
              <a:latin typeface="Comic Sans MS" panose="030F0702030302020204" pitchFamily="66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F65DFF-7CCD-4C59-9341-4C715F7FCDBD}"/>
              </a:ext>
            </a:extLst>
          </p:cNvPr>
          <p:cNvGrpSpPr/>
          <p:nvPr/>
        </p:nvGrpSpPr>
        <p:grpSpPr>
          <a:xfrm flipH="1">
            <a:off x="778871" y="190500"/>
            <a:ext cx="3673131" cy="3397134"/>
            <a:chOff x="12803424" y="4905137"/>
            <a:chExt cx="3273136" cy="3095644"/>
          </a:xfrm>
        </p:grpSpPr>
        <p:grpSp>
          <p:nvGrpSpPr>
            <p:cNvPr id="47" name="Group 10">
              <a:extLst>
                <a:ext uri="{FF2B5EF4-FFF2-40B4-BE49-F238E27FC236}">
                  <a16:creationId xmlns:a16="http://schemas.microsoft.com/office/drawing/2014/main" id="{FED150C9-FEDF-4ACA-8837-EC3A8DAC17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014106" y="4938327"/>
              <a:ext cx="3062454" cy="3062454"/>
              <a:chOff x="0" y="0"/>
              <a:chExt cx="6350000" cy="6350000"/>
            </a:xfrm>
            <a:solidFill>
              <a:srgbClr val="FF5A5F"/>
            </a:solidFill>
          </p:grpSpPr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6672B48C-E4A7-467D-9E16-16AA41C91A0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  <p:grpSp>
          <p:nvGrpSpPr>
            <p:cNvPr id="48" name="Group 10">
              <a:extLst>
                <a:ext uri="{FF2B5EF4-FFF2-40B4-BE49-F238E27FC236}">
                  <a16:creationId xmlns:a16="http://schemas.microsoft.com/office/drawing/2014/main" id="{8D2F2994-FD6C-4ECC-956C-B9C9BB6B4E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03424" y="4905137"/>
              <a:ext cx="3062454" cy="3062454"/>
              <a:chOff x="0" y="0"/>
              <a:chExt cx="6350000" cy="6350000"/>
            </a:xfrm>
            <a:solidFill>
              <a:schemeClr val="bg1"/>
            </a:solidFill>
          </p:grpSpPr>
          <p:sp>
            <p:nvSpPr>
              <p:cNvPr id="49" name="Freeform 11">
                <a:extLst>
                  <a:ext uri="{FF2B5EF4-FFF2-40B4-BE49-F238E27FC236}">
                    <a16:creationId xmlns:a16="http://schemas.microsoft.com/office/drawing/2014/main" id="{E72142A1-867E-45BE-9E39-0250A21940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 w="31750"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107FA5-A35C-4464-9925-30B03DBDB226}"/>
              </a:ext>
            </a:extLst>
          </p:cNvPr>
          <p:cNvSpPr txBox="1"/>
          <p:nvPr/>
        </p:nvSpPr>
        <p:spPr>
          <a:xfrm>
            <a:off x="990600" y="239207"/>
            <a:ext cx="1600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mic Sans MS" panose="030F0702030302020204" pitchFamily="66" charset="0"/>
              </a:rPr>
              <a:t>Key Visuals/Performance Snapshot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7549BD-D941-4241-9DE0-10D27E4A6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18288000" cy="88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23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F5C4D3-87B3-4812-ACD9-39E968315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" y="0"/>
            <a:ext cx="1835661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78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80C943-B980-4CFB-AAF9-802B28FE5B5D}"/>
              </a:ext>
            </a:extLst>
          </p:cNvPr>
          <p:cNvSpPr txBox="1"/>
          <p:nvPr/>
        </p:nvSpPr>
        <p:spPr>
          <a:xfrm>
            <a:off x="1143000" y="391607"/>
            <a:ext cx="1600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mic Sans MS" panose="030F0702030302020204" pitchFamily="66" charset="0"/>
              </a:rPr>
              <a:t>Occupancy/Pricing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CBB3B-D3F0-4FBD-B229-736FAF3B4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182880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9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381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Comic Sans MS" panose="030F0702030302020204" pitchFamily="66" charset="0"/>
              </a:rPr>
              <a:t>Insights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37A81-5BAB-4B5F-B88F-D4DD65175C9A}"/>
              </a:ext>
            </a:extLst>
          </p:cNvPr>
          <p:cNvSpPr txBox="1"/>
          <p:nvPr/>
        </p:nvSpPr>
        <p:spPr>
          <a:xfrm>
            <a:off x="152400" y="1104900"/>
            <a:ext cx="18135600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Amenity Advantage: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The presence of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hot tubs, especially when combined with pools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, is a significant driver of both higher nightly rates and occupancy. This suggests a strong guest preference for these amenities.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Seasonal Dynamics: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Winter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is a high-performing period, particularly in the Big Bear regions. However, there are opportunities to improve occupancy during off-peak seasons.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Host Performance: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Professionals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contribute the most to total revenue, highlighting the </a:t>
            </a:r>
            <a:r>
              <a:rPr lang="en-US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dominant role of large scale hosts in driving the short-term rental market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. </a:t>
            </a:r>
            <a:r>
              <a:rPr lang="en-US" alt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Single Owners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and those with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2-5 units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also contribute significantly.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Market Disparities: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While Big Bear City commands higher pricing,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Joshua Tree excels in occupancy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, indicating a high demand relative to its listing inventory. Yucca Valley shows potential but generally lags in both pricing and occupancy.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Occupancy Gap: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The overall average occupancy rate of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44.51%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is significantly below the 75% target, indicating substantial room for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40CE0F-A1EF-46FF-A287-589D44FA9F08}"/>
              </a:ext>
            </a:extLst>
          </p:cNvPr>
          <p:cNvGrpSpPr/>
          <p:nvPr/>
        </p:nvGrpSpPr>
        <p:grpSpPr>
          <a:xfrm>
            <a:off x="15376869" y="-1698567"/>
            <a:ext cx="3673131" cy="3397134"/>
            <a:chOff x="12803424" y="4905137"/>
            <a:chExt cx="3273136" cy="3095644"/>
          </a:xfrm>
        </p:grpSpPr>
        <p:grpSp>
          <p:nvGrpSpPr>
            <p:cNvPr id="23" name="Group 10">
              <a:extLst>
                <a:ext uri="{FF2B5EF4-FFF2-40B4-BE49-F238E27FC236}">
                  <a16:creationId xmlns:a16="http://schemas.microsoft.com/office/drawing/2014/main" id="{92CF2ECF-CD60-4145-8391-9E83E84217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014106" y="4938327"/>
              <a:ext cx="3062454" cy="3062454"/>
              <a:chOff x="0" y="0"/>
              <a:chExt cx="6350000" cy="6350000"/>
            </a:xfrm>
            <a:solidFill>
              <a:srgbClr val="FF5A5F"/>
            </a:solidFill>
          </p:grpSpPr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D7ADB10-7699-4E44-8A63-0175CDF2E7A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  <p:grpSp>
          <p:nvGrpSpPr>
            <p:cNvPr id="24" name="Group 10">
              <a:extLst>
                <a:ext uri="{FF2B5EF4-FFF2-40B4-BE49-F238E27FC236}">
                  <a16:creationId xmlns:a16="http://schemas.microsoft.com/office/drawing/2014/main" id="{C105DE8B-1357-400E-9A2D-49CCD02472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03424" y="4905137"/>
              <a:ext cx="3062454" cy="3062454"/>
              <a:chOff x="0" y="0"/>
              <a:chExt cx="6350000" cy="6350000"/>
            </a:xfrm>
            <a:solidFill>
              <a:schemeClr val="bg1"/>
            </a:solidFill>
          </p:grpSpPr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4D1244F9-C7B9-4DBF-A964-BFE4C2FF327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 w="31750">
                <a:solidFill>
                  <a:srgbClr val="FF5A5F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8">
            <a:extLst>
              <a:ext uri="{FF2B5EF4-FFF2-40B4-BE49-F238E27FC236}">
                <a16:creationId xmlns:a16="http://schemas.microsoft.com/office/drawing/2014/main" id="{E8C50182-6D30-4E87-9FDF-6A99F7A966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04771" y="7221729"/>
            <a:ext cx="2832184" cy="2682258"/>
          </a:xfrm>
          <a:prstGeom prst="rect">
            <a:avLst/>
          </a:prstGeom>
        </p:spPr>
      </p:pic>
      <p:pic>
        <p:nvPicPr>
          <p:cNvPr id="56" name="Picture 8">
            <a:extLst>
              <a:ext uri="{FF2B5EF4-FFF2-40B4-BE49-F238E27FC236}">
                <a16:creationId xmlns:a16="http://schemas.microsoft.com/office/drawing/2014/main" id="{E0625CE9-7DBA-425E-A6FE-CDFA3580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64161" y="3843105"/>
            <a:ext cx="2832184" cy="26822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9268" y="383013"/>
            <a:ext cx="2832184" cy="268225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0CFFC7D-0C75-49C7-9B6B-6F0F803146F1}"/>
              </a:ext>
            </a:extLst>
          </p:cNvPr>
          <p:cNvGrpSpPr/>
          <p:nvPr/>
        </p:nvGrpSpPr>
        <p:grpSpPr>
          <a:xfrm>
            <a:off x="890918" y="4266318"/>
            <a:ext cx="1794565" cy="1720711"/>
            <a:chOff x="9639236" y="616723"/>
            <a:chExt cx="1794565" cy="1720711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9639236" y="813110"/>
              <a:ext cx="1524324" cy="1524324"/>
              <a:chOff x="0" y="0"/>
              <a:chExt cx="6350000" cy="6350000"/>
            </a:xfrm>
            <a:solidFill>
              <a:srgbClr val="FF5A5F"/>
            </a:solidFill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9907852" y="615098"/>
              <a:ext cx="1524324" cy="1527574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1343194" y="1606231"/>
            <a:ext cx="6642545" cy="2347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6000" spc="-80" dirty="0">
                <a:solidFill>
                  <a:srgbClr val="FFFFFF"/>
                </a:solidFill>
                <a:highlight>
                  <a:srgbClr val="FF625F"/>
                </a:highlight>
                <a:latin typeface="Comic Sans MS" panose="030F0702030302020204" pitchFamily="66" charset="0"/>
              </a:rPr>
              <a:t>Actionable Recommendations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4DCCACC-5FC0-4350-8FC9-7DF87BE49FE9}"/>
              </a:ext>
            </a:extLst>
          </p:cNvPr>
          <p:cNvGrpSpPr/>
          <p:nvPr/>
        </p:nvGrpSpPr>
        <p:grpSpPr>
          <a:xfrm>
            <a:off x="684325" y="553823"/>
            <a:ext cx="1942069" cy="1720711"/>
            <a:chOff x="210433" y="441546"/>
            <a:chExt cx="1942069" cy="1720711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210433" y="637933"/>
              <a:ext cx="1524324" cy="1524324"/>
              <a:chOff x="0" y="0"/>
              <a:chExt cx="6350000" cy="6350000"/>
            </a:xfrm>
            <a:solidFill>
              <a:srgbClr val="FF5A5F"/>
            </a:solidFill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64296A-A410-424C-84A8-4874D913DB5C}"/>
                </a:ext>
              </a:extLst>
            </p:cNvPr>
            <p:cNvGrpSpPr/>
            <p:nvPr/>
          </p:nvGrpSpPr>
          <p:grpSpPr>
            <a:xfrm>
              <a:off x="477424" y="441546"/>
              <a:ext cx="1675078" cy="1524324"/>
              <a:chOff x="477424" y="441546"/>
              <a:chExt cx="1675078" cy="1524324"/>
            </a:xfrm>
          </p:grpSpPr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321"/>
              <a:stretch>
                <a:fillRect/>
              </a:stretch>
            </p:blipFill>
            <p:spPr>
              <a:xfrm rot="16484543">
                <a:off x="479049" y="439921"/>
                <a:ext cx="1524324" cy="1527574"/>
              </a:xfrm>
              <a:prstGeom prst="rect">
                <a:avLst/>
              </a:prstGeom>
            </p:spPr>
          </p:pic>
          <p:sp>
            <p:nvSpPr>
              <p:cNvPr id="34" name="TextBox 34"/>
              <p:cNvSpPr txBox="1"/>
              <p:nvPr/>
            </p:nvSpPr>
            <p:spPr>
              <a:xfrm>
                <a:off x="923015" y="834003"/>
                <a:ext cx="1229487" cy="95008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192"/>
                  </a:lnSpc>
                </a:pPr>
                <a:r>
                  <a:rPr lang="en-US" sz="7192" spc="-640" dirty="0">
                    <a:latin typeface="Clear Sans Regular Bold"/>
                  </a:rPr>
                  <a:t>1</a:t>
                </a:r>
              </a:p>
            </p:txBody>
          </p:sp>
        </p:grpSp>
      </p:grpSp>
      <p:sp>
        <p:nvSpPr>
          <p:cNvPr id="35" name="TextBox 35"/>
          <p:cNvSpPr txBox="1"/>
          <p:nvPr/>
        </p:nvSpPr>
        <p:spPr>
          <a:xfrm>
            <a:off x="1653080" y="463754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latin typeface="Clear Sans Regular Bold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FFA30F-4E6F-4816-8945-53AAB18A6459}"/>
              </a:ext>
            </a:extLst>
          </p:cNvPr>
          <p:cNvSpPr txBox="1"/>
          <p:nvPr/>
        </p:nvSpPr>
        <p:spPr>
          <a:xfrm>
            <a:off x="3267642" y="3843105"/>
            <a:ext cx="119511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Optimize Off-Peak Season Strategies:                            </a:t>
            </a:r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Action:</a:t>
            </a: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Implement targeted marketing and pricing for</a:t>
            </a:r>
          </a:p>
          <a:p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spring and fall.</a:t>
            </a:r>
          </a:p>
          <a:p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Expected Outcome:</a:t>
            </a: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Improved overall </a:t>
            </a:r>
            <a:r>
              <a:rPr lang="en-US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RevPAL</a:t>
            </a: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and stabilized income.</a:t>
            </a:r>
          </a:p>
          <a:p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4313A1-E297-47FE-8B70-94CB3511A963}"/>
              </a:ext>
            </a:extLst>
          </p:cNvPr>
          <p:cNvSpPr txBox="1"/>
          <p:nvPr/>
        </p:nvSpPr>
        <p:spPr>
          <a:xfrm>
            <a:off x="3132383" y="116243"/>
            <a:ext cx="96692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Prioritize Amenity Enhancement:</a:t>
            </a:r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Action:</a:t>
            </a: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Encourage hot tub/pool additions in Big Bear City and Yucca Valley.</a:t>
            </a:r>
          </a:p>
          <a:p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Expected Outcome:</a:t>
            </a: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Higher nightly rates and increased occupancy.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878AFC-0C40-4B9A-B35C-EFF5A1F69804}"/>
              </a:ext>
            </a:extLst>
          </p:cNvPr>
          <p:cNvGrpSpPr/>
          <p:nvPr/>
        </p:nvGrpSpPr>
        <p:grpSpPr>
          <a:xfrm>
            <a:off x="744723" y="7774032"/>
            <a:ext cx="1794565" cy="1720711"/>
            <a:chOff x="9639236" y="616723"/>
            <a:chExt cx="1794565" cy="1720711"/>
          </a:xfrm>
        </p:grpSpPr>
        <p:grpSp>
          <p:nvGrpSpPr>
            <p:cNvPr id="53" name="Group 14">
              <a:extLst>
                <a:ext uri="{FF2B5EF4-FFF2-40B4-BE49-F238E27FC236}">
                  <a16:creationId xmlns:a16="http://schemas.microsoft.com/office/drawing/2014/main" id="{DFBD69AD-6B05-4FDF-89CE-BF40EF265B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9236" y="813110"/>
              <a:ext cx="1524324" cy="1524324"/>
              <a:chOff x="0" y="0"/>
              <a:chExt cx="6350000" cy="6350000"/>
            </a:xfrm>
            <a:solidFill>
              <a:srgbClr val="FF5A5F"/>
            </a:solidFill>
          </p:grpSpPr>
          <p:sp>
            <p:nvSpPr>
              <p:cNvPr id="55" name="Freeform 15">
                <a:extLst>
                  <a:ext uri="{FF2B5EF4-FFF2-40B4-BE49-F238E27FC236}">
                    <a16:creationId xmlns:a16="http://schemas.microsoft.com/office/drawing/2014/main" id="{547E970A-7674-47E0-BEE2-CC9A4133BB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54" name="Picture 16">
              <a:extLst>
                <a:ext uri="{FF2B5EF4-FFF2-40B4-BE49-F238E27FC236}">
                  <a16:creationId xmlns:a16="http://schemas.microsoft.com/office/drawing/2014/main" id="{7E4C0FEE-F675-4D7D-9AAE-D0735000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9907852" y="615098"/>
              <a:ext cx="1524324" cy="1527574"/>
            </a:xfrm>
            <a:prstGeom prst="rect">
              <a:avLst/>
            </a:prstGeom>
          </p:spPr>
        </p:pic>
      </p:grpSp>
      <p:sp>
        <p:nvSpPr>
          <p:cNvPr id="38" name="TextBox 38"/>
          <p:cNvSpPr txBox="1"/>
          <p:nvPr/>
        </p:nvSpPr>
        <p:spPr>
          <a:xfrm>
            <a:off x="1506885" y="8257541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latin typeface="Clear Sans Regular Bold"/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5FB10-8BB4-4F05-AFBE-8DE5CFEB3DB1}"/>
              </a:ext>
            </a:extLst>
          </p:cNvPr>
          <p:cNvSpPr txBox="1"/>
          <p:nvPr/>
        </p:nvSpPr>
        <p:spPr>
          <a:xfrm>
            <a:off x="3333079" y="7592341"/>
            <a:ext cx="146501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Leverage Joshua Tree's Success:</a:t>
            </a:r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Action:</a:t>
            </a: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Analyze Joshua Tree's best practices for high occupancy.</a:t>
            </a:r>
          </a:p>
          <a:p>
            <a:pPr lvl="1"/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Expected Outcome:</a:t>
            </a: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Transferable insights to boost performance in other regions.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581</Words>
  <Application>Microsoft Office PowerPoint</Application>
  <PresentationFormat>Custom</PresentationFormat>
  <Paragraphs>92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Comic Sans MS</vt:lpstr>
      <vt:lpstr>Clear Sans Regular Bold</vt:lpstr>
      <vt:lpstr>Wingdings</vt:lpstr>
      <vt:lpstr>Arial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Mary Mbadiwe</cp:lastModifiedBy>
  <cp:revision>73</cp:revision>
  <dcterms:created xsi:type="dcterms:W3CDTF">2006-08-16T00:00:00Z</dcterms:created>
  <dcterms:modified xsi:type="dcterms:W3CDTF">2025-07-23T17:18:28Z</dcterms:modified>
  <dc:identifier>DAEhDyfaYKE</dc:identifier>
</cp:coreProperties>
</file>